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Source Han Sans"/>
      <p:regular r:id="rId24"/>
    </p:embeddedFont>
    <p:embeddedFont>
      <p:font typeface="Source Han Sans CN Regular"/>
      <p:regular r:id="rId25"/>
    </p:embeddedFont>
    <p:embeddedFont>
      <p:font typeface="Poppins"/>
      <p:regular r:id="rId26"/>
    </p:embeddedFont>
    <p:embeddedFont>
      <p:font typeface="OPPOSans H"/>
      <p:regular r:id="rId27"/>
    </p:embeddedFont>
    <p:embeddedFont>
      <p:font typeface="poppins-bold"/>
      <p:regular r:id="rId2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font" Target="fonts/font4.fntdata"/>
<Relationship Id="rId25" Type="http://schemas.openxmlformats.org/officeDocument/2006/relationships/font" Target="fonts/font5.fntdata"/>
<Relationship Id="rId26" Type="http://schemas.openxmlformats.org/officeDocument/2006/relationships/font" Target="fonts/font2.fntdata"/>
<Relationship Id="rId27" Type="http://schemas.openxmlformats.org/officeDocument/2006/relationships/font" Target="fonts/font3.fntdata"/>
<Relationship Id="rId28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1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3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1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1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1222182" y="345606"/>
            <a:ext cx="442531" cy="44253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1">
            <a:off x="11298087" y="502425"/>
            <a:ext cx="290720" cy="144000"/>
          </a:xfrm>
          <a:prstGeom prst="rightArrow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364686" y="6378819"/>
            <a:ext cx="160777" cy="103355"/>
            <a:chOff x="364686" y="6378819"/>
            <a:chExt cx="160777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458282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393390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328513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551588" y="6314526"/>
            <a:ext cx="3202407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21087" y="3241059"/>
            <a:ext cx="8749827" cy="1285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GRC Opensource Platforms Evaluation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41700" y="4626359"/>
            <a:ext cx="5308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99999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29023" y="2014660"/>
            <a:ext cx="3533955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AEB1FF">
                        <a:alpha val="100000"/>
                      </a:srgbClr>
                    </a:gs>
                    <a:gs pos="89000">
                      <a:srgbClr val="D6D8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10762983" y="5604671"/>
            <a:ext cx="540001" cy="1111647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3572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50000" b="0"/>
          <a:stretch>
            <a:fillRect/>
          </a:stretch>
        </p:blipFill>
        <p:spPr>
          <a:xfrm rot="0" flipH="0" flipV="0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0 h 6858000"/>
              <a:gd name="connsiteX2" fmla="*/ 3429000 w 3429000"/>
              <a:gd name="connsiteY2" fmla="*/ 6858000 h 6858000"/>
              <a:gd name="connsiteX3" fmla="*/ 0 w 3429000"/>
              <a:gd name="connsiteY3" fmla="*/ 6858000 h 6858000"/>
            </a:gdLst>
            <a:rect l="l" t="t" r="r" b="b"/>
            <a:pathLst>
              <a:path w="3429000" h="6858000">
                <a:moveTo>
                  <a:pt x="0" y="0"/>
                </a:moveTo>
                <a:lnTo>
                  <a:pt x="3429000" y="0"/>
                </a:lnTo>
                <a:lnTo>
                  <a:pt x="3429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grpSp>
        <p:nvGrpSpPr>
          <p:cNvPr id="7" name=""/>
          <p:cNvGrpSpPr/>
          <p:nvPr/>
        </p:nvGrpSpPr>
        <p:grpSpPr>
          <a:xfrm>
            <a:off x="9715743" y="6378818"/>
            <a:ext cx="160778" cy="103355"/>
            <a:chOff x="9715743" y="6378818"/>
            <a:chExt cx="160778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9809339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9744447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9679570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9902646" y="6314525"/>
            <a:ext cx="1310291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6625" y="819752"/>
            <a:ext cx="2698750" cy="246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73506" y="3245498"/>
            <a:ext cx="7644988" cy="1789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Key URLs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66504" y="1522714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400589 w 795455"/>
              <a:gd name="connsiteY15" fmla="*/ 0 h 45782"/>
              <a:gd name="connsiteX16" fmla="*/ 423480 w 795455"/>
              <a:gd name="connsiteY16" fmla="*/ 22891 h 45782"/>
              <a:gd name="connsiteX17" fmla="*/ 400589 w 795455"/>
              <a:gd name="connsiteY17" fmla="*/ 45782 h 45782"/>
              <a:gd name="connsiteX18" fmla="*/ 377698 w 795455"/>
              <a:gd name="connsiteY18" fmla="*/ 22891 h 45782"/>
              <a:gd name="connsiteX19" fmla="*/ 400589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6" y="0"/>
                  <a:pt x="795455" y="10249"/>
                  <a:pt x="795455" y="22891"/>
                </a:cubicBezTo>
                <a:cubicBezTo>
                  <a:pt x="795455" y="35533"/>
                  <a:pt x="785206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7" y="0"/>
                  <a:pt x="669556" y="10249"/>
                  <a:pt x="669556" y="22891"/>
                </a:cubicBezTo>
                <a:cubicBezTo>
                  <a:pt x="669556" y="35533"/>
                  <a:pt x="659307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8" y="0"/>
                  <a:pt x="543657" y="10249"/>
                  <a:pt x="543657" y="22891"/>
                </a:cubicBezTo>
                <a:cubicBezTo>
                  <a:pt x="543657" y="35533"/>
                  <a:pt x="533408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400589" y="0"/>
                </a:moveTo>
                <a:cubicBezTo>
                  <a:pt x="413231" y="0"/>
                  <a:pt x="423480" y="10249"/>
                  <a:pt x="423480" y="22891"/>
                </a:cubicBezTo>
                <a:cubicBezTo>
                  <a:pt x="423480" y="35533"/>
                  <a:pt x="413231" y="45782"/>
                  <a:pt x="400589" y="45782"/>
                </a:cubicBezTo>
                <a:cubicBezTo>
                  <a:pt x="387947" y="45782"/>
                  <a:pt x="377698" y="35533"/>
                  <a:pt x="377698" y="22891"/>
                </a:cubicBezTo>
                <a:cubicBezTo>
                  <a:pt x="377698" y="10249"/>
                  <a:pt x="387947" y="0"/>
                  <a:pt x="400589" y="0"/>
                </a:cubicBezTo>
                <a:close/>
                <a:moveTo>
                  <a:pt x="274690" y="0"/>
                </a:moveTo>
                <a:cubicBezTo>
                  <a:pt x="287332" y="0"/>
                  <a:pt x="297581" y="10249"/>
                  <a:pt x="297581" y="22891"/>
                </a:cubicBezTo>
                <a:cubicBezTo>
                  <a:pt x="297581" y="35533"/>
                  <a:pt x="287332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2" y="0"/>
                  <a:pt x="171681" y="10249"/>
                  <a:pt x="171681" y="22891"/>
                </a:cubicBezTo>
                <a:cubicBezTo>
                  <a:pt x="171681" y="35533"/>
                  <a:pt x="161432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691922" y="1522714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394866 w 795455"/>
              <a:gd name="connsiteY15" fmla="*/ 0 h 45782"/>
              <a:gd name="connsiteX16" fmla="*/ 417757 w 795455"/>
              <a:gd name="connsiteY16" fmla="*/ 22891 h 45782"/>
              <a:gd name="connsiteX17" fmla="*/ 394866 w 795455"/>
              <a:gd name="connsiteY17" fmla="*/ 45782 h 45782"/>
              <a:gd name="connsiteX18" fmla="*/ 371975 w 795455"/>
              <a:gd name="connsiteY18" fmla="*/ 22891 h 45782"/>
              <a:gd name="connsiteX19" fmla="*/ 394866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7" y="0"/>
                  <a:pt x="795455" y="10249"/>
                  <a:pt x="795455" y="22891"/>
                </a:cubicBezTo>
                <a:cubicBezTo>
                  <a:pt x="795455" y="35533"/>
                  <a:pt x="785207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8" y="0"/>
                  <a:pt x="669556" y="10249"/>
                  <a:pt x="669556" y="22891"/>
                </a:cubicBezTo>
                <a:cubicBezTo>
                  <a:pt x="669556" y="35533"/>
                  <a:pt x="659308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9" y="0"/>
                  <a:pt x="543657" y="10249"/>
                  <a:pt x="543657" y="22891"/>
                </a:cubicBezTo>
                <a:cubicBezTo>
                  <a:pt x="543657" y="35533"/>
                  <a:pt x="533409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394866" y="0"/>
                </a:moveTo>
                <a:cubicBezTo>
                  <a:pt x="407509" y="0"/>
                  <a:pt x="417757" y="10249"/>
                  <a:pt x="417757" y="22891"/>
                </a:cubicBezTo>
                <a:cubicBezTo>
                  <a:pt x="417757" y="35533"/>
                  <a:pt x="407509" y="45782"/>
                  <a:pt x="394866" y="45782"/>
                </a:cubicBezTo>
                <a:cubicBezTo>
                  <a:pt x="382224" y="45782"/>
                  <a:pt x="371975" y="35533"/>
                  <a:pt x="371975" y="22891"/>
                </a:cubicBezTo>
                <a:cubicBezTo>
                  <a:pt x="371975" y="10249"/>
                  <a:pt x="382224" y="0"/>
                  <a:pt x="394866" y="0"/>
                </a:cubicBezTo>
                <a:close/>
                <a:moveTo>
                  <a:pt x="274690" y="0"/>
                </a:moveTo>
                <a:cubicBezTo>
                  <a:pt x="287333" y="0"/>
                  <a:pt x="297581" y="10249"/>
                  <a:pt x="297581" y="22891"/>
                </a:cubicBezTo>
                <a:cubicBezTo>
                  <a:pt x="297581" y="35533"/>
                  <a:pt x="287333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3" y="0"/>
                  <a:pt x="171681" y="10249"/>
                  <a:pt x="171681" y="22891"/>
                </a:cubicBezTo>
                <a:cubicBezTo>
                  <a:pt x="171681" y="35533"/>
                  <a:pt x="161433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4" y="0"/>
                  <a:pt x="45782" y="10249"/>
                  <a:pt x="45782" y="22891"/>
                </a:cubicBezTo>
                <a:cubicBezTo>
                  <a:pt x="45782" y="35533"/>
                  <a:pt x="35534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48890" y="1130300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32279" y="1213688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98537" y="1394825"/>
            <a:ext cx="319871" cy="319871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236342" y="1130300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19731" y="1213688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76598" y="1385409"/>
            <a:ext cx="338652" cy="33870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617311" y="1522714"/>
            <a:ext cx="795484" cy="45782"/>
          </a:xfrm>
          <a:custGeom>
            <a:avLst/>
            <a:gdLst>
              <a:gd name="connsiteX0" fmla="*/ 772593 w 795484"/>
              <a:gd name="connsiteY0" fmla="*/ 0 h 45782"/>
              <a:gd name="connsiteX1" fmla="*/ 795484 w 795484"/>
              <a:gd name="connsiteY1" fmla="*/ 22891 h 45782"/>
              <a:gd name="connsiteX2" fmla="*/ 772593 w 795484"/>
              <a:gd name="connsiteY2" fmla="*/ 45782 h 45782"/>
              <a:gd name="connsiteX3" fmla="*/ 749702 w 795484"/>
              <a:gd name="connsiteY3" fmla="*/ 22891 h 45782"/>
              <a:gd name="connsiteX4" fmla="*/ 772593 w 795484"/>
              <a:gd name="connsiteY4" fmla="*/ 0 h 45782"/>
              <a:gd name="connsiteX5" fmla="*/ 646670 w 795484"/>
              <a:gd name="connsiteY5" fmla="*/ 0 h 45782"/>
              <a:gd name="connsiteX6" fmla="*/ 669561 w 795484"/>
              <a:gd name="connsiteY6" fmla="*/ 22891 h 45782"/>
              <a:gd name="connsiteX7" fmla="*/ 646670 w 795484"/>
              <a:gd name="connsiteY7" fmla="*/ 45782 h 45782"/>
              <a:gd name="connsiteX8" fmla="*/ 623779 w 795484"/>
              <a:gd name="connsiteY8" fmla="*/ 22891 h 45782"/>
              <a:gd name="connsiteX9" fmla="*/ 646670 w 795484"/>
              <a:gd name="connsiteY9" fmla="*/ 0 h 45782"/>
              <a:gd name="connsiteX10" fmla="*/ 520773 w 795484"/>
              <a:gd name="connsiteY10" fmla="*/ 0 h 45782"/>
              <a:gd name="connsiteX11" fmla="*/ 543664 w 795484"/>
              <a:gd name="connsiteY11" fmla="*/ 22891 h 45782"/>
              <a:gd name="connsiteX12" fmla="*/ 520773 w 795484"/>
              <a:gd name="connsiteY12" fmla="*/ 45782 h 45782"/>
              <a:gd name="connsiteX13" fmla="*/ 497882 w 795484"/>
              <a:gd name="connsiteY13" fmla="*/ 22891 h 45782"/>
              <a:gd name="connsiteX14" fmla="*/ 520773 w 795484"/>
              <a:gd name="connsiteY14" fmla="*/ 0 h 45782"/>
              <a:gd name="connsiteX15" fmla="*/ 400594 w 795484"/>
              <a:gd name="connsiteY15" fmla="*/ 0 h 45782"/>
              <a:gd name="connsiteX16" fmla="*/ 423485 w 795484"/>
              <a:gd name="connsiteY16" fmla="*/ 22891 h 45782"/>
              <a:gd name="connsiteX17" fmla="*/ 400594 w 795484"/>
              <a:gd name="connsiteY17" fmla="*/ 45782 h 45782"/>
              <a:gd name="connsiteX18" fmla="*/ 377703 w 795484"/>
              <a:gd name="connsiteY18" fmla="*/ 22891 h 45782"/>
              <a:gd name="connsiteX19" fmla="*/ 400594 w 795484"/>
              <a:gd name="connsiteY19" fmla="*/ 0 h 45782"/>
              <a:gd name="connsiteX20" fmla="*/ 274694 w 795484"/>
              <a:gd name="connsiteY20" fmla="*/ 0 h 45782"/>
              <a:gd name="connsiteX21" fmla="*/ 297585 w 795484"/>
              <a:gd name="connsiteY21" fmla="*/ 22891 h 45782"/>
              <a:gd name="connsiteX22" fmla="*/ 274694 w 795484"/>
              <a:gd name="connsiteY22" fmla="*/ 45782 h 45782"/>
              <a:gd name="connsiteX23" fmla="*/ 251803 w 795484"/>
              <a:gd name="connsiteY23" fmla="*/ 22891 h 45782"/>
              <a:gd name="connsiteX24" fmla="*/ 274694 w 795484"/>
              <a:gd name="connsiteY24" fmla="*/ 0 h 45782"/>
              <a:gd name="connsiteX25" fmla="*/ 148792 w 795484"/>
              <a:gd name="connsiteY25" fmla="*/ 0 h 45782"/>
              <a:gd name="connsiteX26" fmla="*/ 171683 w 795484"/>
              <a:gd name="connsiteY26" fmla="*/ 22891 h 45782"/>
              <a:gd name="connsiteX27" fmla="*/ 148792 w 795484"/>
              <a:gd name="connsiteY27" fmla="*/ 45782 h 45782"/>
              <a:gd name="connsiteX28" fmla="*/ 125901 w 795484"/>
              <a:gd name="connsiteY28" fmla="*/ 22891 h 45782"/>
              <a:gd name="connsiteX29" fmla="*/ 148792 w 795484"/>
              <a:gd name="connsiteY29" fmla="*/ 0 h 45782"/>
              <a:gd name="connsiteX30" fmla="*/ 22891 w 795484"/>
              <a:gd name="connsiteY30" fmla="*/ 0 h 45782"/>
              <a:gd name="connsiteX31" fmla="*/ 45782 w 795484"/>
              <a:gd name="connsiteY31" fmla="*/ 22891 h 45782"/>
              <a:gd name="connsiteX32" fmla="*/ 22891 w 795484"/>
              <a:gd name="connsiteY32" fmla="*/ 45782 h 45782"/>
              <a:gd name="connsiteX33" fmla="*/ 0 w 795484"/>
              <a:gd name="connsiteY33" fmla="*/ 22891 h 45782"/>
              <a:gd name="connsiteX34" fmla="*/ 22891 w 795484"/>
              <a:gd name="connsiteY34" fmla="*/ 0 h 45782"/>
            </a:gdLst>
            <a:rect l="l" t="t" r="r" b="b"/>
            <a:pathLst>
              <a:path w="795484" h="45782">
                <a:moveTo>
                  <a:pt x="772593" y="0"/>
                </a:moveTo>
                <a:cubicBezTo>
                  <a:pt x="785236" y="0"/>
                  <a:pt x="795484" y="10249"/>
                  <a:pt x="795484" y="22891"/>
                </a:cubicBezTo>
                <a:cubicBezTo>
                  <a:pt x="795484" y="35533"/>
                  <a:pt x="785236" y="45782"/>
                  <a:pt x="772593" y="45782"/>
                </a:cubicBezTo>
                <a:cubicBezTo>
                  <a:pt x="759951" y="45782"/>
                  <a:pt x="749702" y="35533"/>
                  <a:pt x="749702" y="22891"/>
                </a:cubicBezTo>
                <a:cubicBezTo>
                  <a:pt x="749702" y="10249"/>
                  <a:pt x="759951" y="0"/>
                  <a:pt x="772593" y="0"/>
                </a:cubicBezTo>
                <a:close/>
                <a:moveTo>
                  <a:pt x="646670" y="0"/>
                </a:moveTo>
                <a:cubicBezTo>
                  <a:pt x="659312" y="0"/>
                  <a:pt x="669561" y="10249"/>
                  <a:pt x="669561" y="22891"/>
                </a:cubicBezTo>
                <a:cubicBezTo>
                  <a:pt x="669561" y="35533"/>
                  <a:pt x="659312" y="45782"/>
                  <a:pt x="646670" y="45782"/>
                </a:cubicBezTo>
                <a:cubicBezTo>
                  <a:pt x="634027" y="45782"/>
                  <a:pt x="623779" y="35533"/>
                  <a:pt x="623779" y="22891"/>
                </a:cubicBezTo>
                <a:cubicBezTo>
                  <a:pt x="623779" y="10249"/>
                  <a:pt x="634027" y="0"/>
                  <a:pt x="646670" y="0"/>
                </a:cubicBezTo>
                <a:close/>
                <a:moveTo>
                  <a:pt x="520773" y="0"/>
                </a:moveTo>
                <a:cubicBezTo>
                  <a:pt x="533415" y="0"/>
                  <a:pt x="543664" y="10249"/>
                  <a:pt x="543664" y="22891"/>
                </a:cubicBezTo>
                <a:cubicBezTo>
                  <a:pt x="543664" y="35533"/>
                  <a:pt x="533415" y="45782"/>
                  <a:pt x="520773" y="45782"/>
                </a:cubicBezTo>
                <a:cubicBezTo>
                  <a:pt x="508130" y="45782"/>
                  <a:pt x="497882" y="35533"/>
                  <a:pt x="497882" y="22891"/>
                </a:cubicBezTo>
                <a:cubicBezTo>
                  <a:pt x="497882" y="10249"/>
                  <a:pt x="508130" y="0"/>
                  <a:pt x="520773" y="0"/>
                </a:cubicBezTo>
                <a:close/>
                <a:moveTo>
                  <a:pt x="400594" y="0"/>
                </a:moveTo>
                <a:cubicBezTo>
                  <a:pt x="413236" y="0"/>
                  <a:pt x="423485" y="10249"/>
                  <a:pt x="423485" y="22891"/>
                </a:cubicBezTo>
                <a:cubicBezTo>
                  <a:pt x="423485" y="35533"/>
                  <a:pt x="413236" y="45782"/>
                  <a:pt x="400594" y="45782"/>
                </a:cubicBezTo>
                <a:cubicBezTo>
                  <a:pt x="387951" y="45782"/>
                  <a:pt x="377703" y="35533"/>
                  <a:pt x="377703" y="22891"/>
                </a:cubicBezTo>
                <a:cubicBezTo>
                  <a:pt x="377703" y="10249"/>
                  <a:pt x="387951" y="0"/>
                  <a:pt x="400594" y="0"/>
                </a:cubicBezTo>
                <a:close/>
                <a:moveTo>
                  <a:pt x="274694" y="0"/>
                </a:moveTo>
                <a:cubicBezTo>
                  <a:pt x="287336" y="0"/>
                  <a:pt x="297585" y="10249"/>
                  <a:pt x="297585" y="22891"/>
                </a:cubicBezTo>
                <a:cubicBezTo>
                  <a:pt x="297585" y="35533"/>
                  <a:pt x="287336" y="45782"/>
                  <a:pt x="274694" y="45782"/>
                </a:cubicBezTo>
                <a:cubicBezTo>
                  <a:pt x="262051" y="45782"/>
                  <a:pt x="251803" y="35533"/>
                  <a:pt x="251803" y="22891"/>
                </a:cubicBezTo>
                <a:cubicBezTo>
                  <a:pt x="251803" y="10249"/>
                  <a:pt x="262051" y="0"/>
                  <a:pt x="274694" y="0"/>
                </a:cubicBezTo>
                <a:close/>
                <a:moveTo>
                  <a:pt x="148792" y="0"/>
                </a:moveTo>
                <a:cubicBezTo>
                  <a:pt x="161434" y="0"/>
                  <a:pt x="171683" y="10249"/>
                  <a:pt x="171683" y="22891"/>
                </a:cubicBezTo>
                <a:cubicBezTo>
                  <a:pt x="171683" y="35533"/>
                  <a:pt x="161434" y="45782"/>
                  <a:pt x="148792" y="45782"/>
                </a:cubicBezTo>
                <a:cubicBezTo>
                  <a:pt x="136149" y="45782"/>
                  <a:pt x="125901" y="35533"/>
                  <a:pt x="125901" y="22891"/>
                </a:cubicBezTo>
                <a:cubicBezTo>
                  <a:pt x="125901" y="10249"/>
                  <a:pt x="136149" y="0"/>
                  <a:pt x="148792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8" y="45782"/>
                  <a:pt x="0" y="35533"/>
                  <a:pt x="0" y="22891"/>
                </a:cubicBezTo>
                <a:cubicBezTo>
                  <a:pt x="0" y="10249"/>
                  <a:pt x="10248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123794" y="1130300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207183" y="1213688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373441" y="1404018"/>
            <a:ext cx="319871" cy="30148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011246" y="1130300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094635" y="1213688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251477" y="1390873"/>
            <a:ext cx="338702" cy="32777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98472" y="2051626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CISO Assistant GitHub Repository: https://github.com/intuitem/ciso- assistant- community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98472" y="4604560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OpenGRC GitHub Repository: https://github.com/LeeMangold/OpenGRC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385924" y="2051626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GRC4CISO GitHub Repository: https://github.com/grcbit/grc4ciso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385924" y="4604560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SimpleRisk GitHub Repository: https://github.com/simplerisk/code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273376" y="2051626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Eramba Official Website: https://www.eramba.org/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273376" y="4604560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GRC (GRCbit) GitHub Repository: https://github.com/grcbit/grc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9160828" y="2051626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ComplianceAsCode GitHub Repository: https://github.com/ComplianceAsCode/content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160828" y="4604560"/>
            <a:ext cx="2520000" cy="15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ComplianceAsCode Organization GitHub: https://github.com/ComplianceAsCode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766504" y="4094455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400589 w 795455"/>
              <a:gd name="connsiteY15" fmla="*/ 0 h 45782"/>
              <a:gd name="connsiteX16" fmla="*/ 423480 w 795455"/>
              <a:gd name="connsiteY16" fmla="*/ 22891 h 45782"/>
              <a:gd name="connsiteX17" fmla="*/ 400589 w 795455"/>
              <a:gd name="connsiteY17" fmla="*/ 45782 h 45782"/>
              <a:gd name="connsiteX18" fmla="*/ 377698 w 795455"/>
              <a:gd name="connsiteY18" fmla="*/ 22891 h 45782"/>
              <a:gd name="connsiteX19" fmla="*/ 400589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6" y="0"/>
                  <a:pt x="795455" y="10249"/>
                  <a:pt x="795455" y="22891"/>
                </a:cubicBezTo>
                <a:cubicBezTo>
                  <a:pt x="795455" y="35533"/>
                  <a:pt x="785206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7" y="0"/>
                  <a:pt x="669556" y="10249"/>
                  <a:pt x="669556" y="22891"/>
                </a:cubicBezTo>
                <a:cubicBezTo>
                  <a:pt x="669556" y="35533"/>
                  <a:pt x="659307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8" y="0"/>
                  <a:pt x="543657" y="10249"/>
                  <a:pt x="543657" y="22891"/>
                </a:cubicBezTo>
                <a:cubicBezTo>
                  <a:pt x="543657" y="35533"/>
                  <a:pt x="533408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400589" y="0"/>
                </a:moveTo>
                <a:cubicBezTo>
                  <a:pt x="413231" y="0"/>
                  <a:pt x="423480" y="10249"/>
                  <a:pt x="423480" y="22891"/>
                </a:cubicBezTo>
                <a:cubicBezTo>
                  <a:pt x="423480" y="35533"/>
                  <a:pt x="413231" y="45782"/>
                  <a:pt x="400589" y="45782"/>
                </a:cubicBezTo>
                <a:cubicBezTo>
                  <a:pt x="387947" y="45782"/>
                  <a:pt x="377698" y="35533"/>
                  <a:pt x="377698" y="22891"/>
                </a:cubicBezTo>
                <a:cubicBezTo>
                  <a:pt x="377698" y="10249"/>
                  <a:pt x="387947" y="0"/>
                  <a:pt x="400589" y="0"/>
                </a:cubicBezTo>
                <a:close/>
                <a:moveTo>
                  <a:pt x="274690" y="0"/>
                </a:moveTo>
                <a:cubicBezTo>
                  <a:pt x="287332" y="0"/>
                  <a:pt x="297581" y="10249"/>
                  <a:pt x="297581" y="22891"/>
                </a:cubicBezTo>
                <a:cubicBezTo>
                  <a:pt x="297581" y="35533"/>
                  <a:pt x="287332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2" y="0"/>
                  <a:pt x="171681" y="10249"/>
                  <a:pt x="171681" y="22891"/>
                </a:cubicBezTo>
                <a:cubicBezTo>
                  <a:pt x="171681" y="35533"/>
                  <a:pt x="161432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5691922" y="4094455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394866 w 795455"/>
              <a:gd name="connsiteY15" fmla="*/ 0 h 45782"/>
              <a:gd name="connsiteX16" fmla="*/ 417757 w 795455"/>
              <a:gd name="connsiteY16" fmla="*/ 22891 h 45782"/>
              <a:gd name="connsiteX17" fmla="*/ 394866 w 795455"/>
              <a:gd name="connsiteY17" fmla="*/ 45782 h 45782"/>
              <a:gd name="connsiteX18" fmla="*/ 371975 w 795455"/>
              <a:gd name="connsiteY18" fmla="*/ 22891 h 45782"/>
              <a:gd name="connsiteX19" fmla="*/ 394866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7" y="0"/>
                  <a:pt x="795455" y="10249"/>
                  <a:pt x="795455" y="22891"/>
                </a:cubicBezTo>
                <a:cubicBezTo>
                  <a:pt x="795455" y="35533"/>
                  <a:pt x="785207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8" y="0"/>
                  <a:pt x="669556" y="10249"/>
                  <a:pt x="669556" y="22891"/>
                </a:cubicBezTo>
                <a:cubicBezTo>
                  <a:pt x="669556" y="35533"/>
                  <a:pt x="659308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9" y="0"/>
                  <a:pt x="543657" y="10249"/>
                  <a:pt x="543657" y="22891"/>
                </a:cubicBezTo>
                <a:cubicBezTo>
                  <a:pt x="543657" y="35533"/>
                  <a:pt x="533409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394866" y="0"/>
                </a:moveTo>
                <a:cubicBezTo>
                  <a:pt x="407509" y="0"/>
                  <a:pt x="417757" y="10249"/>
                  <a:pt x="417757" y="22891"/>
                </a:cubicBezTo>
                <a:cubicBezTo>
                  <a:pt x="417757" y="35533"/>
                  <a:pt x="407509" y="45782"/>
                  <a:pt x="394866" y="45782"/>
                </a:cubicBezTo>
                <a:cubicBezTo>
                  <a:pt x="382224" y="45782"/>
                  <a:pt x="371975" y="35533"/>
                  <a:pt x="371975" y="22891"/>
                </a:cubicBezTo>
                <a:cubicBezTo>
                  <a:pt x="371975" y="10249"/>
                  <a:pt x="382224" y="0"/>
                  <a:pt x="394866" y="0"/>
                </a:cubicBezTo>
                <a:close/>
                <a:moveTo>
                  <a:pt x="274690" y="0"/>
                </a:moveTo>
                <a:cubicBezTo>
                  <a:pt x="287333" y="0"/>
                  <a:pt x="297581" y="10249"/>
                  <a:pt x="297581" y="22891"/>
                </a:cubicBezTo>
                <a:cubicBezTo>
                  <a:pt x="297581" y="35533"/>
                  <a:pt x="287333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3" y="0"/>
                  <a:pt x="171681" y="10249"/>
                  <a:pt x="171681" y="22891"/>
                </a:cubicBezTo>
                <a:cubicBezTo>
                  <a:pt x="171681" y="35533"/>
                  <a:pt x="161433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4" y="0"/>
                  <a:pt x="45782" y="10249"/>
                  <a:pt x="45782" y="22891"/>
                </a:cubicBezTo>
                <a:cubicBezTo>
                  <a:pt x="45782" y="35533"/>
                  <a:pt x="35534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348890" y="3702041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1432279" y="3785429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604664" y="3966566"/>
            <a:ext cx="307616" cy="31987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236342" y="3702041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4319731" y="3785429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489587" y="3957149"/>
            <a:ext cx="312674" cy="33870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8617311" y="4094455"/>
            <a:ext cx="795484" cy="45782"/>
          </a:xfrm>
          <a:custGeom>
            <a:avLst/>
            <a:gdLst>
              <a:gd name="connsiteX0" fmla="*/ 772593 w 795484"/>
              <a:gd name="connsiteY0" fmla="*/ 0 h 45782"/>
              <a:gd name="connsiteX1" fmla="*/ 795484 w 795484"/>
              <a:gd name="connsiteY1" fmla="*/ 22891 h 45782"/>
              <a:gd name="connsiteX2" fmla="*/ 772593 w 795484"/>
              <a:gd name="connsiteY2" fmla="*/ 45782 h 45782"/>
              <a:gd name="connsiteX3" fmla="*/ 749702 w 795484"/>
              <a:gd name="connsiteY3" fmla="*/ 22891 h 45782"/>
              <a:gd name="connsiteX4" fmla="*/ 772593 w 795484"/>
              <a:gd name="connsiteY4" fmla="*/ 0 h 45782"/>
              <a:gd name="connsiteX5" fmla="*/ 646670 w 795484"/>
              <a:gd name="connsiteY5" fmla="*/ 0 h 45782"/>
              <a:gd name="connsiteX6" fmla="*/ 669561 w 795484"/>
              <a:gd name="connsiteY6" fmla="*/ 22891 h 45782"/>
              <a:gd name="connsiteX7" fmla="*/ 646670 w 795484"/>
              <a:gd name="connsiteY7" fmla="*/ 45782 h 45782"/>
              <a:gd name="connsiteX8" fmla="*/ 623779 w 795484"/>
              <a:gd name="connsiteY8" fmla="*/ 22891 h 45782"/>
              <a:gd name="connsiteX9" fmla="*/ 646670 w 795484"/>
              <a:gd name="connsiteY9" fmla="*/ 0 h 45782"/>
              <a:gd name="connsiteX10" fmla="*/ 520773 w 795484"/>
              <a:gd name="connsiteY10" fmla="*/ 0 h 45782"/>
              <a:gd name="connsiteX11" fmla="*/ 543664 w 795484"/>
              <a:gd name="connsiteY11" fmla="*/ 22891 h 45782"/>
              <a:gd name="connsiteX12" fmla="*/ 520773 w 795484"/>
              <a:gd name="connsiteY12" fmla="*/ 45782 h 45782"/>
              <a:gd name="connsiteX13" fmla="*/ 497882 w 795484"/>
              <a:gd name="connsiteY13" fmla="*/ 22891 h 45782"/>
              <a:gd name="connsiteX14" fmla="*/ 520773 w 795484"/>
              <a:gd name="connsiteY14" fmla="*/ 0 h 45782"/>
              <a:gd name="connsiteX15" fmla="*/ 400594 w 795484"/>
              <a:gd name="connsiteY15" fmla="*/ 0 h 45782"/>
              <a:gd name="connsiteX16" fmla="*/ 423485 w 795484"/>
              <a:gd name="connsiteY16" fmla="*/ 22891 h 45782"/>
              <a:gd name="connsiteX17" fmla="*/ 400594 w 795484"/>
              <a:gd name="connsiteY17" fmla="*/ 45782 h 45782"/>
              <a:gd name="connsiteX18" fmla="*/ 377703 w 795484"/>
              <a:gd name="connsiteY18" fmla="*/ 22891 h 45782"/>
              <a:gd name="connsiteX19" fmla="*/ 400594 w 795484"/>
              <a:gd name="connsiteY19" fmla="*/ 0 h 45782"/>
              <a:gd name="connsiteX20" fmla="*/ 274694 w 795484"/>
              <a:gd name="connsiteY20" fmla="*/ 0 h 45782"/>
              <a:gd name="connsiteX21" fmla="*/ 297585 w 795484"/>
              <a:gd name="connsiteY21" fmla="*/ 22891 h 45782"/>
              <a:gd name="connsiteX22" fmla="*/ 274694 w 795484"/>
              <a:gd name="connsiteY22" fmla="*/ 45782 h 45782"/>
              <a:gd name="connsiteX23" fmla="*/ 251803 w 795484"/>
              <a:gd name="connsiteY23" fmla="*/ 22891 h 45782"/>
              <a:gd name="connsiteX24" fmla="*/ 274694 w 795484"/>
              <a:gd name="connsiteY24" fmla="*/ 0 h 45782"/>
              <a:gd name="connsiteX25" fmla="*/ 148792 w 795484"/>
              <a:gd name="connsiteY25" fmla="*/ 0 h 45782"/>
              <a:gd name="connsiteX26" fmla="*/ 171683 w 795484"/>
              <a:gd name="connsiteY26" fmla="*/ 22891 h 45782"/>
              <a:gd name="connsiteX27" fmla="*/ 148792 w 795484"/>
              <a:gd name="connsiteY27" fmla="*/ 45782 h 45782"/>
              <a:gd name="connsiteX28" fmla="*/ 125901 w 795484"/>
              <a:gd name="connsiteY28" fmla="*/ 22891 h 45782"/>
              <a:gd name="connsiteX29" fmla="*/ 148792 w 795484"/>
              <a:gd name="connsiteY29" fmla="*/ 0 h 45782"/>
              <a:gd name="connsiteX30" fmla="*/ 22891 w 795484"/>
              <a:gd name="connsiteY30" fmla="*/ 0 h 45782"/>
              <a:gd name="connsiteX31" fmla="*/ 45782 w 795484"/>
              <a:gd name="connsiteY31" fmla="*/ 22891 h 45782"/>
              <a:gd name="connsiteX32" fmla="*/ 22891 w 795484"/>
              <a:gd name="connsiteY32" fmla="*/ 45782 h 45782"/>
              <a:gd name="connsiteX33" fmla="*/ 0 w 795484"/>
              <a:gd name="connsiteY33" fmla="*/ 22891 h 45782"/>
              <a:gd name="connsiteX34" fmla="*/ 22891 w 795484"/>
              <a:gd name="connsiteY34" fmla="*/ 0 h 45782"/>
            </a:gdLst>
            <a:rect l="l" t="t" r="r" b="b"/>
            <a:pathLst>
              <a:path w="795484" h="45782">
                <a:moveTo>
                  <a:pt x="772593" y="0"/>
                </a:moveTo>
                <a:cubicBezTo>
                  <a:pt x="785236" y="0"/>
                  <a:pt x="795484" y="10249"/>
                  <a:pt x="795484" y="22891"/>
                </a:cubicBezTo>
                <a:cubicBezTo>
                  <a:pt x="795484" y="35533"/>
                  <a:pt x="785236" y="45782"/>
                  <a:pt x="772593" y="45782"/>
                </a:cubicBezTo>
                <a:cubicBezTo>
                  <a:pt x="759951" y="45782"/>
                  <a:pt x="749702" y="35533"/>
                  <a:pt x="749702" y="22891"/>
                </a:cubicBezTo>
                <a:cubicBezTo>
                  <a:pt x="749702" y="10249"/>
                  <a:pt x="759951" y="0"/>
                  <a:pt x="772593" y="0"/>
                </a:cubicBezTo>
                <a:close/>
                <a:moveTo>
                  <a:pt x="646670" y="0"/>
                </a:moveTo>
                <a:cubicBezTo>
                  <a:pt x="659312" y="0"/>
                  <a:pt x="669561" y="10249"/>
                  <a:pt x="669561" y="22891"/>
                </a:cubicBezTo>
                <a:cubicBezTo>
                  <a:pt x="669561" y="35533"/>
                  <a:pt x="659312" y="45782"/>
                  <a:pt x="646670" y="45782"/>
                </a:cubicBezTo>
                <a:cubicBezTo>
                  <a:pt x="634027" y="45782"/>
                  <a:pt x="623779" y="35533"/>
                  <a:pt x="623779" y="22891"/>
                </a:cubicBezTo>
                <a:cubicBezTo>
                  <a:pt x="623779" y="10249"/>
                  <a:pt x="634027" y="0"/>
                  <a:pt x="646670" y="0"/>
                </a:cubicBezTo>
                <a:close/>
                <a:moveTo>
                  <a:pt x="520773" y="0"/>
                </a:moveTo>
                <a:cubicBezTo>
                  <a:pt x="533415" y="0"/>
                  <a:pt x="543664" y="10249"/>
                  <a:pt x="543664" y="22891"/>
                </a:cubicBezTo>
                <a:cubicBezTo>
                  <a:pt x="543664" y="35533"/>
                  <a:pt x="533415" y="45782"/>
                  <a:pt x="520773" y="45782"/>
                </a:cubicBezTo>
                <a:cubicBezTo>
                  <a:pt x="508130" y="45782"/>
                  <a:pt x="497882" y="35533"/>
                  <a:pt x="497882" y="22891"/>
                </a:cubicBezTo>
                <a:cubicBezTo>
                  <a:pt x="497882" y="10249"/>
                  <a:pt x="508130" y="0"/>
                  <a:pt x="520773" y="0"/>
                </a:cubicBezTo>
                <a:close/>
                <a:moveTo>
                  <a:pt x="400594" y="0"/>
                </a:moveTo>
                <a:cubicBezTo>
                  <a:pt x="413236" y="0"/>
                  <a:pt x="423485" y="10249"/>
                  <a:pt x="423485" y="22891"/>
                </a:cubicBezTo>
                <a:cubicBezTo>
                  <a:pt x="423485" y="35533"/>
                  <a:pt x="413236" y="45782"/>
                  <a:pt x="400594" y="45782"/>
                </a:cubicBezTo>
                <a:cubicBezTo>
                  <a:pt x="387951" y="45782"/>
                  <a:pt x="377703" y="35533"/>
                  <a:pt x="377703" y="22891"/>
                </a:cubicBezTo>
                <a:cubicBezTo>
                  <a:pt x="377703" y="10249"/>
                  <a:pt x="387951" y="0"/>
                  <a:pt x="400594" y="0"/>
                </a:cubicBezTo>
                <a:close/>
                <a:moveTo>
                  <a:pt x="274694" y="0"/>
                </a:moveTo>
                <a:cubicBezTo>
                  <a:pt x="287336" y="0"/>
                  <a:pt x="297585" y="10249"/>
                  <a:pt x="297585" y="22891"/>
                </a:cubicBezTo>
                <a:cubicBezTo>
                  <a:pt x="297585" y="35533"/>
                  <a:pt x="287336" y="45782"/>
                  <a:pt x="274694" y="45782"/>
                </a:cubicBezTo>
                <a:cubicBezTo>
                  <a:pt x="262051" y="45782"/>
                  <a:pt x="251803" y="35533"/>
                  <a:pt x="251803" y="22891"/>
                </a:cubicBezTo>
                <a:cubicBezTo>
                  <a:pt x="251803" y="10249"/>
                  <a:pt x="262051" y="0"/>
                  <a:pt x="274694" y="0"/>
                </a:cubicBezTo>
                <a:close/>
                <a:moveTo>
                  <a:pt x="148792" y="0"/>
                </a:moveTo>
                <a:cubicBezTo>
                  <a:pt x="161434" y="0"/>
                  <a:pt x="171683" y="10249"/>
                  <a:pt x="171683" y="22891"/>
                </a:cubicBezTo>
                <a:cubicBezTo>
                  <a:pt x="171683" y="35533"/>
                  <a:pt x="161434" y="45782"/>
                  <a:pt x="148792" y="45782"/>
                </a:cubicBezTo>
                <a:cubicBezTo>
                  <a:pt x="136149" y="45782"/>
                  <a:pt x="125901" y="35533"/>
                  <a:pt x="125901" y="22891"/>
                </a:cubicBezTo>
                <a:cubicBezTo>
                  <a:pt x="125901" y="10249"/>
                  <a:pt x="136149" y="0"/>
                  <a:pt x="148792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8" y="45782"/>
                  <a:pt x="0" y="35533"/>
                  <a:pt x="0" y="22891"/>
                </a:cubicBezTo>
                <a:cubicBezTo>
                  <a:pt x="0" y="10249"/>
                  <a:pt x="10248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7123794" y="3702041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7207183" y="3785429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7373441" y="3966566"/>
            <a:ext cx="319871" cy="3198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10011246" y="3702041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10094635" y="3785429"/>
            <a:ext cx="652387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10251477" y="3978236"/>
            <a:ext cx="338702" cy="2965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Repository Links</a:t>
            </a:r>
            <a:endParaRPr kumimoji="1" lang="zh-CN" altLang="en-US"/>
          </a:p>
        </p:txBody>
      </p:sp>
      <p:grpSp>
        <p:nvGrpSpPr>
          <p:cNvPr id="42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43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38657" y="4754880"/>
            <a:ext cx="2383079" cy="1633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CISO Assistant: https://intuitem.com/trial (Register)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37113" y="4754880"/>
            <a:ext cx="2383079" cy="1633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gapps: https://gapps.darkbanner.com/ (Register)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597097" y="5293312"/>
            <a:ext cx="2383079" cy="1633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SimpleRisk: https://demo.simplerisk.com/ (user / user)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759333" y="5293312"/>
            <a:ext cx="2383079" cy="1633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GRC4CISO: https://democommunity.grc4ciso.com/ (guest / guest123)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28125" y="2861947"/>
            <a:ext cx="2304950" cy="2304950"/>
          </a:xfrm>
          <a:prstGeom prst="ellipse">
            <a:avLst/>
          </a:prstGeom>
          <a:noFill/>
          <a:ln w="38100" cap="sq">
            <a:solidFill>
              <a:schemeClr val="accent2"/>
            </a:solidFill>
            <a:miter/>
          </a:ln>
          <a:effectLst>
            <a:outerShdw dist="0" blurRad="127000" dir="0" sx="102000" sy="102000" kx="0" ky="0" algn="ct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71725" y="2290447"/>
            <a:ext cx="2304950" cy="2304950"/>
          </a:xfrm>
          <a:prstGeom prst="ellipse">
            <a:avLst/>
          </a:prstGeom>
          <a:noFill/>
          <a:ln w="38100" cap="sq">
            <a:solidFill>
              <a:schemeClr val="accent1"/>
            </a:solidFill>
            <a:miter/>
          </a:ln>
          <a:effectLst>
            <a:outerShdw dist="0" blurRad="127000" dir="0" sx="102000" sy="102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15325" y="2861947"/>
            <a:ext cx="2304950" cy="2304950"/>
          </a:xfrm>
          <a:prstGeom prst="ellipse">
            <a:avLst/>
          </a:prstGeom>
          <a:noFill/>
          <a:ln w="38100" cap="sq">
            <a:solidFill>
              <a:schemeClr val="accent2"/>
            </a:solidFill>
            <a:miter/>
          </a:ln>
          <a:effectLst>
            <a:outerShdw dist="0" blurRad="127000" dir="0" sx="102000" sy="102000" kx="0" ky="0" algn="ctr" rotWithShape="0">
              <a:schemeClr val="accent2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58925" y="2290447"/>
            <a:ext cx="2304950" cy="2304950"/>
          </a:xfrm>
          <a:prstGeom prst="ellipse">
            <a:avLst/>
          </a:prstGeom>
          <a:noFill/>
          <a:ln w="38100" cap="sq">
            <a:solidFill>
              <a:schemeClr val="accent1"/>
            </a:solidFill>
            <a:miter/>
          </a:ln>
          <a:effectLst>
            <a:outerShdw dist="0" blurRad="127000" dir="0" sx="102000" sy="102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21280" y="745278"/>
            <a:ext cx="2579387" cy="408072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504298" y="1314996"/>
            <a:ext cx="2586000" cy="408072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812898" y="1314996"/>
            <a:ext cx="2586000" cy="4080722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129880" y="745278"/>
            <a:ext cx="2579387" cy="4080722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Available Online Demos</a:t>
            </a:r>
            <a:endParaRPr kumimoji="1" lang="zh-CN" altLang="en-US"/>
          </a:p>
        </p:txBody>
      </p:sp>
      <p:grpSp>
        <p:nvGrpSpPr>
          <p:cNvPr id="16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7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3572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50000" b="0"/>
          <a:stretch>
            <a:fillRect/>
          </a:stretch>
        </p:blipFill>
        <p:spPr>
          <a:xfrm rot="0" flipH="0" flipV="0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0 h 6858000"/>
              <a:gd name="connsiteX2" fmla="*/ 3429000 w 3429000"/>
              <a:gd name="connsiteY2" fmla="*/ 6858000 h 6858000"/>
              <a:gd name="connsiteX3" fmla="*/ 0 w 3429000"/>
              <a:gd name="connsiteY3" fmla="*/ 6858000 h 6858000"/>
            </a:gdLst>
            <a:rect l="l" t="t" r="r" b="b"/>
            <a:pathLst>
              <a:path w="3429000" h="6858000">
                <a:moveTo>
                  <a:pt x="0" y="0"/>
                </a:moveTo>
                <a:lnTo>
                  <a:pt x="3429000" y="0"/>
                </a:lnTo>
                <a:lnTo>
                  <a:pt x="3429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grpSp>
        <p:nvGrpSpPr>
          <p:cNvPr id="7" name=""/>
          <p:cNvGrpSpPr/>
          <p:nvPr/>
        </p:nvGrpSpPr>
        <p:grpSpPr>
          <a:xfrm>
            <a:off x="9715743" y="6378818"/>
            <a:ext cx="160778" cy="103355"/>
            <a:chOff x="9715743" y="6378818"/>
            <a:chExt cx="160778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9809339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9744447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9679570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9902646" y="6314525"/>
            <a:ext cx="1310291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6625" y="819752"/>
            <a:ext cx="2698750" cy="246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73506" y="3245498"/>
            <a:ext cx="7644988" cy="1789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Example Use Cases for GenAI/LLM in GRC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69650" y="2077436"/>
            <a:ext cx="8640000" cy="3142399"/>
          </a:xfrm>
          <a:custGeom>
            <a:avLst/>
            <a:gdLst>
              <a:gd name="connsiteX0" fmla="*/ 264751 w 8640000"/>
              <a:gd name="connsiteY0" fmla="*/ 0 h 3142399"/>
              <a:gd name="connsiteX1" fmla="*/ 8375249 w 8640000"/>
              <a:gd name="connsiteY1" fmla="*/ 0 h 3142399"/>
              <a:gd name="connsiteX2" fmla="*/ 8640000 w 8640000"/>
              <a:gd name="connsiteY2" fmla="*/ 264751 h 3142399"/>
              <a:gd name="connsiteX3" fmla="*/ 8640000 w 8640000"/>
              <a:gd name="connsiteY3" fmla="*/ 671150 h 3142399"/>
              <a:gd name="connsiteX4" fmla="*/ 8640000 w 8640000"/>
              <a:gd name="connsiteY4" fmla="*/ 2160000 h 3142399"/>
              <a:gd name="connsiteX5" fmla="*/ 8640000 w 8640000"/>
              <a:gd name="connsiteY5" fmla="*/ 2566399 h 3142399"/>
              <a:gd name="connsiteX6" fmla="*/ 8336189 w 8640000"/>
              <a:gd name="connsiteY6" fmla="*/ 2854399 h 3142399"/>
              <a:gd name="connsiteX7" fmla="*/ 4623811 w 8640000"/>
              <a:gd name="connsiteY7" fmla="*/ 2854399 h 3142399"/>
              <a:gd name="connsiteX8" fmla="*/ 4320000 w 8640000"/>
              <a:gd name="connsiteY8" fmla="*/ 3142399 h 3142399"/>
              <a:gd name="connsiteX9" fmla="*/ 4016189 w 8640000"/>
              <a:gd name="connsiteY9" fmla="*/ 2854399 h 3142399"/>
              <a:gd name="connsiteX10" fmla="*/ 303812 w 8640000"/>
              <a:gd name="connsiteY10" fmla="*/ 2854399 h 3142399"/>
              <a:gd name="connsiteX11" fmla="*/ 0 w 8640000"/>
              <a:gd name="connsiteY11" fmla="*/ 2566399 h 3142399"/>
              <a:gd name="connsiteX12" fmla="*/ 0 w 8640000"/>
              <a:gd name="connsiteY12" fmla="*/ 2160000 h 3142399"/>
              <a:gd name="connsiteX13" fmla="*/ 0 w 8640000"/>
              <a:gd name="connsiteY13" fmla="*/ 671150 h 3142399"/>
              <a:gd name="connsiteX14" fmla="*/ 0 w 8640000"/>
              <a:gd name="connsiteY14" fmla="*/ 264751 h 3142399"/>
              <a:gd name="connsiteX15" fmla="*/ 264751 w 8640000"/>
              <a:gd name="connsiteY15" fmla="*/ 0 h 3142399"/>
            </a:gdLst>
            <a:rect l="l" t="t" r="r" b="b"/>
            <a:pathLst>
              <a:path w="8640000" h="3142399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671150"/>
                </a:lnTo>
                <a:lnTo>
                  <a:pt x="8640000" y="2160000"/>
                </a:lnTo>
                <a:lnTo>
                  <a:pt x="8640000" y="2566399"/>
                </a:lnTo>
                <a:cubicBezTo>
                  <a:pt x="8640000" y="2725457"/>
                  <a:pt x="8503979" y="2854399"/>
                  <a:pt x="8336189" y="2854399"/>
                </a:cubicBezTo>
                <a:lnTo>
                  <a:pt x="4623811" y="2854399"/>
                </a:lnTo>
                <a:cubicBezTo>
                  <a:pt x="4456021" y="2854399"/>
                  <a:pt x="4320000" y="2983341"/>
                  <a:pt x="4320000" y="3142399"/>
                </a:cubicBezTo>
                <a:cubicBezTo>
                  <a:pt x="4320000" y="2983341"/>
                  <a:pt x="4183979" y="2854399"/>
                  <a:pt x="4016189" y="2854399"/>
                </a:cubicBezTo>
                <a:lnTo>
                  <a:pt x="303812" y="2854399"/>
                </a:lnTo>
                <a:cubicBezTo>
                  <a:pt x="136021" y="2854399"/>
                  <a:pt x="0" y="2725457"/>
                  <a:pt x="0" y="2566399"/>
                </a:cubicBezTo>
                <a:lnTo>
                  <a:pt x="0" y="2160000"/>
                </a:lnTo>
                <a:lnTo>
                  <a:pt x="0" y="67115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09650" y="3155108"/>
            <a:ext cx="7560000" cy="1495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GenAI can generate compliance checklists for frameworks like HIPAA or SOC 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309650" y="2413845"/>
            <a:ext cx="75565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Checklist Generation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Automated Compliance Checklists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938880"/>
            <a:ext cx="12192000" cy="36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1832200"/>
            <a:ext cx="12192000" cy="360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92580" y="2822020"/>
            <a:ext cx="9006840" cy="144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GenAI can assist in documenting response processes during incidents.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5651212" y="4641374"/>
            <a:ext cx="88957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1015726" y="2318234"/>
            <a:ext cx="101473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Documentation Assistance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Response Documentation</a:t>
            </a:r>
            <a:endParaRPr kumimoji="1" lang="zh-CN" altLang="en-US"/>
          </a:p>
        </p:txBody>
      </p:sp>
      <p:grpSp>
        <p:nvGrpSpPr>
          <p:cNvPr id="9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15292" y="2810341"/>
            <a:ext cx="8161416" cy="1731334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276707" y="2810341"/>
            <a:ext cx="900000" cy="1731334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/>
          </a:solidFill>
          <a:ln w="38100" cap="sq">
            <a:noFill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92707" y="3234805"/>
            <a:ext cx="468000" cy="451793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2686248" y="1902454"/>
            <a:ext cx="1390075" cy="360325"/>
            <a:chOff x="2686248" y="1902454"/>
            <a:chExt cx="1390075" cy="360325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2686248" y="1902454"/>
              <a:ext cx="1390075" cy="360325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9050" cap="sq">
              <a:solidFill>
                <a:schemeClr val="accent1">
                  <a:lumMod val="40000"/>
                  <a:lumOff val="60000"/>
                </a:schemeClr>
              </a:solidFill>
              <a:miter/>
            </a:ln>
            <a:effectLst>
              <a:outerShdw dist="190500" blurRad="317500" dir="3000000" sx="100000" sy="100000" kx="0" ky="0" algn="tl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3827006" y="1902454"/>
              <a:ext cx="249317" cy="360325"/>
            </a:xfrm>
            <a:custGeom>
              <a:avLst/>
              <a:gdLst>
                <a:gd name="connsiteX0" fmla="*/ 0 w 900000"/>
                <a:gd name="connsiteY0" fmla="*/ 0 h 1631125"/>
                <a:gd name="connsiteX1" fmla="*/ 700531 w 900000"/>
                <a:gd name="connsiteY1" fmla="*/ 0 h 1631125"/>
                <a:gd name="connsiteX2" fmla="*/ 900000 w 900000"/>
                <a:gd name="connsiteY2" fmla="*/ 168003 h 1631125"/>
                <a:gd name="connsiteX3" fmla="*/ 900000 w 900000"/>
                <a:gd name="connsiteY3" fmla="*/ 791129 h 1631125"/>
                <a:gd name="connsiteX4" fmla="*/ 900000 w 900000"/>
                <a:gd name="connsiteY4" fmla="*/ 839997 h 1631125"/>
                <a:gd name="connsiteX5" fmla="*/ 900000 w 900000"/>
                <a:gd name="connsiteY5" fmla="*/ 1463122 h 1631125"/>
                <a:gd name="connsiteX6" fmla="*/ 700531 w 900000"/>
                <a:gd name="connsiteY6" fmla="*/ 1631125 h 1631125"/>
                <a:gd name="connsiteX7" fmla="*/ 0 w 900000"/>
                <a:gd name="connsiteY7" fmla="*/ 1631125 h 1631125"/>
                <a:gd name="connsiteX8" fmla="*/ 0 w 900000"/>
                <a:gd name="connsiteY8" fmla="*/ 1008000 h 1631125"/>
                <a:gd name="connsiteX9" fmla="*/ 0 w 900000"/>
                <a:gd name="connsiteY9" fmla="*/ 623125 h 1631125"/>
              </a:gdLst>
              <a:rect l="l" t="t" r="r" b="b"/>
              <a:pathLst>
                <a:path w="900000" h="1631125">
                  <a:moveTo>
                    <a:pt x="0" y="0"/>
                  </a:moveTo>
                  <a:lnTo>
                    <a:pt x="700531" y="0"/>
                  </a:lnTo>
                  <a:cubicBezTo>
                    <a:pt x="810694" y="0"/>
                    <a:pt x="900000" y="75218"/>
                    <a:pt x="900000" y="168003"/>
                  </a:cubicBezTo>
                  <a:lnTo>
                    <a:pt x="900000" y="791129"/>
                  </a:lnTo>
                  <a:lnTo>
                    <a:pt x="900000" y="839997"/>
                  </a:lnTo>
                  <a:lnTo>
                    <a:pt x="900000" y="1463122"/>
                  </a:lnTo>
                  <a:cubicBezTo>
                    <a:pt x="900000" y="1555907"/>
                    <a:pt x="810694" y="1631125"/>
                    <a:pt x="700531" y="1631125"/>
                  </a:cubicBezTo>
                  <a:lnTo>
                    <a:pt x="0" y="1631125"/>
                  </a:lnTo>
                  <a:lnTo>
                    <a:pt x="0" y="1008000"/>
                  </a:lnTo>
                  <a:lnTo>
                    <a:pt x="0" y="62312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8100" cap="sq">
              <a:noFill/>
              <a:miter/>
            </a:ln>
            <a:effectLst>
              <a:outerShdw dist="38100" blurRad="127000" dir="2700000" sx="100000" sy="100000" kx="0" ky="0" algn="tl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"/>
          <p:cNvGrpSpPr/>
          <p:nvPr/>
        </p:nvGrpSpPr>
        <p:grpSpPr>
          <a:xfrm>
            <a:off x="5779770" y="5030830"/>
            <a:ext cx="1070808" cy="277567"/>
            <a:chOff x="5779770" y="5030830"/>
            <a:chExt cx="1070808" cy="277567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5779770" y="5030830"/>
              <a:ext cx="1070808" cy="277567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9050" cap="sq">
              <a:solidFill>
                <a:schemeClr val="accent1">
                  <a:lumMod val="75000"/>
                </a:schemeClr>
              </a:solidFill>
              <a:miter/>
            </a:ln>
            <a:effectLst>
              <a:outerShdw dist="190500" blurRad="317500" dir="3000000" sx="100000" sy="100000" kx="0" ky="0" algn="tl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6658523" y="5030830"/>
              <a:ext cx="192055" cy="277567"/>
            </a:xfrm>
            <a:custGeom>
              <a:avLst/>
              <a:gdLst>
                <a:gd name="connsiteX0" fmla="*/ 0 w 900000"/>
                <a:gd name="connsiteY0" fmla="*/ 0 h 1631125"/>
                <a:gd name="connsiteX1" fmla="*/ 700531 w 900000"/>
                <a:gd name="connsiteY1" fmla="*/ 0 h 1631125"/>
                <a:gd name="connsiteX2" fmla="*/ 900000 w 900000"/>
                <a:gd name="connsiteY2" fmla="*/ 168003 h 1631125"/>
                <a:gd name="connsiteX3" fmla="*/ 900000 w 900000"/>
                <a:gd name="connsiteY3" fmla="*/ 791129 h 1631125"/>
                <a:gd name="connsiteX4" fmla="*/ 900000 w 900000"/>
                <a:gd name="connsiteY4" fmla="*/ 839997 h 1631125"/>
                <a:gd name="connsiteX5" fmla="*/ 900000 w 900000"/>
                <a:gd name="connsiteY5" fmla="*/ 1463122 h 1631125"/>
                <a:gd name="connsiteX6" fmla="*/ 700531 w 900000"/>
                <a:gd name="connsiteY6" fmla="*/ 1631125 h 1631125"/>
                <a:gd name="connsiteX7" fmla="*/ 0 w 900000"/>
                <a:gd name="connsiteY7" fmla="*/ 1631125 h 1631125"/>
                <a:gd name="connsiteX8" fmla="*/ 0 w 900000"/>
                <a:gd name="connsiteY8" fmla="*/ 1008000 h 1631125"/>
                <a:gd name="connsiteX9" fmla="*/ 0 w 900000"/>
                <a:gd name="connsiteY9" fmla="*/ 623125 h 1631125"/>
              </a:gdLst>
              <a:rect l="l" t="t" r="r" b="b"/>
              <a:pathLst>
                <a:path w="900000" h="1631125">
                  <a:moveTo>
                    <a:pt x="0" y="0"/>
                  </a:moveTo>
                  <a:lnTo>
                    <a:pt x="700531" y="0"/>
                  </a:lnTo>
                  <a:cubicBezTo>
                    <a:pt x="810694" y="0"/>
                    <a:pt x="900000" y="75218"/>
                    <a:pt x="900000" y="168003"/>
                  </a:cubicBezTo>
                  <a:lnTo>
                    <a:pt x="900000" y="791129"/>
                  </a:lnTo>
                  <a:lnTo>
                    <a:pt x="900000" y="839997"/>
                  </a:lnTo>
                  <a:lnTo>
                    <a:pt x="900000" y="1463122"/>
                  </a:lnTo>
                  <a:cubicBezTo>
                    <a:pt x="900000" y="1555907"/>
                    <a:pt x="810694" y="1631125"/>
                    <a:pt x="700531" y="1631125"/>
                  </a:cubicBezTo>
                  <a:lnTo>
                    <a:pt x="0" y="1631125"/>
                  </a:lnTo>
                  <a:lnTo>
                    <a:pt x="0" y="1008000"/>
                  </a:lnTo>
                  <a:lnTo>
                    <a:pt x="0" y="6231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8100" cap="sq">
              <a:noFill/>
              <a:miter/>
            </a:ln>
            <a:effectLst>
              <a:outerShdw dist="38100" blurRad="127000" dir="2700000" sx="100000" sy="100000" kx="0" ky="0" algn="tl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 rot="0" flipH="0" flipV="0">
            <a:off x="8378740" y="1395321"/>
            <a:ext cx="204616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57917" y="1395321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ap="sq">
            <a:noFill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598137" y="5510565"/>
            <a:ext cx="367684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1907994" y="5510565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9268" y="5845048"/>
            <a:ext cx="1511578" cy="391820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879737" y="5845048"/>
            <a:ext cx="271109" cy="391820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sq">
            <a:noFill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269223" y="3050139"/>
            <a:ext cx="64770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Analysis for Decision-Making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269223" y="3499985"/>
            <a:ext cx="6579502" cy="21904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Development of risk scoring models using historical incident data analyzed by GenAI.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Scoring Models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22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-1789008" y="2761964"/>
            <a:ext cx="6674932" cy="4600699"/>
            <a:chOff x="-1789008" y="2761964"/>
            <a:chExt cx="6674932" cy="4600699"/>
          </a:xfrm>
        </p:grpSpPr>
        <p:sp>
          <p:nvSpPr>
            <p:cNvPr id="4" name="标题 1"/>
            <p:cNvSpPr txBox="1"/>
            <p:nvPr/>
          </p:nvSpPr>
          <p:spPr>
            <a:xfrm rot="18889890" flipH="0" flipV="0">
              <a:off x="-2374516" y="4669353"/>
              <a:ext cx="5673922" cy="70877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8889890" flipH="0" flipV="0">
              <a:off x="-1288503" y="4707924"/>
              <a:ext cx="5673922" cy="70877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18889890" flipH="0" flipV="0">
              <a:off x="-202490" y="4746496"/>
              <a:ext cx="5673922" cy="70877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158383" y="1574800"/>
            <a:ext cx="3725298" cy="37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6788223" y="1981994"/>
            <a:ext cx="4730677" cy="900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Automated Drafting and Updating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88223" y="2981747"/>
            <a:ext cx="4730677" cy="22498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GenAI can automate the drafting and updating of policies to reflect regulatory or organizational changes.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892371" y="2515960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100985" y="2631010"/>
            <a:ext cx="287981" cy="26108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327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Generation and Updates</a:t>
            </a:r>
            <a:endParaRPr kumimoji="1" lang="zh-CN" altLang="en-US"/>
          </a:p>
        </p:txBody>
      </p:sp>
      <p:grpSp>
        <p:nvGrpSpPr>
          <p:cNvPr id="13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25400" y="1326390"/>
            <a:ext cx="12166600" cy="2771542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 rot="0" flipH="0" flipV="0">
            <a:off x="4870184" y="3779582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27737" y="3857794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11086" y="4527140"/>
            <a:ext cx="8969828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Anomaly Identification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11086" y="5216381"/>
            <a:ext cx="8969828" cy="951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GenAI can analyze logs to identify anomalies indicating compliance issues or security threats.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Anomaly Detection in Logs</a:t>
            </a:r>
            <a:endParaRPr kumimoji="1" lang="zh-CN" altLang="en-US"/>
          </a:p>
        </p:txBody>
      </p:sp>
      <p:grpSp>
        <p:nvGrpSpPr>
          <p:cNvPr id="9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3572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50000" b="0"/>
          <a:stretch>
            <a:fillRect/>
          </a:stretch>
        </p:blipFill>
        <p:spPr>
          <a:xfrm rot="0" flipH="0" flipV="0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0 h 6858000"/>
              <a:gd name="connsiteX2" fmla="*/ 3429000 w 3429000"/>
              <a:gd name="connsiteY2" fmla="*/ 6858000 h 6858000"/>
              <a:gd name="connsiteX3" fmla="*/ 0 w 3429000"/>
              <a:gd name="connsiteY3" fmla="*/ 6858000 h 6858000"/>
            </a:gdLst>
            <a:rect l="l" t="t" r="r" b="b"/>
            <a:pathLst>
              <a:path w="3429000" h="6858000">
                <a:moveTo>
                  <a:pt x="0" y="0"/>
                </a:moveTo>
                <a:lnTo>
                  <a:pt x="3429000" y="0"/>
                </a:lnTo>
                <a:lnTo>
                  <a:pt x="3429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grpSp>
        <p:nvGrpSpPr>
          <p:cNvPr id="7" name=""/>
          <p:cNvGrpSpPr/>
          <p:nvPr/>
        </p:nvGrpSpPr>
        <p:grpSpPr>
          <a:xfrm>
            <a:off x="9715743" y="6378818"/>
            <a:ext cx="160778" cy="103355"/>
            <a:chOff x="9715743" y="6378818"/>
            <a:chExt cx="160778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9809339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9744447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9679570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9902646" y="6314525"/>
            <a:ext cx="1310291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6625" y="819752"/>
            <a:ext cx="2698750" cy="246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73506" y="3245498"/>
            <a:ext cx="7644988" cy="1789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Open-Source GenAI/LLM Options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4" name=""/>
          <p:cNvGrpSpPr/>
          <p:nvPr/>
        </p:nvGrpSpPr>
        <p:grpSpPr>
          <a:xfrm>
            <a:off x="-2770100" y="-20512"/>
            <a:ext cx="11152824" cy="6900642"/>
            <a:chOff x="-2770100" y="-20512"/>
            <a:chExt cx="11152824" cy="6900642"/>
          </a:xfrm>
        </p:grpSpPr>
        <p:sp>
          <p:nvSpPr>
            <p:cNvPr id="5" name="标题 1"/>
            <p:cNvSpPr txBox="1"/>
            <p:nvPr/>
          </p:nvSpPr>
          <p:spPr>
            <a:xfrm rot="0" flipH="0" flipV="0">
              <a:off x="977646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8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8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0" flipH="0" flipV="0">
              <a:off x="-897330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9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-2770100" y="-20512"/>
              <a:ext cx="7405084" cy="6900642"/>
            </a:xfrm>
            <a:custGeom>
              <a:avLst/>
              <a:gdLst>
                <a:gd name="connsiteX0" fmla="*/ 1279398 w 1279398"/>
                <a:gd name="connsiteY0" fmla="*/ 956120 h 1192244"/>
                <a:gd name="connsiteX1" fmla="*/ 323279 w 1279398"/>
                <a:gd name="connsiteY1" fmla="*/ 0 h 1192244"/>
                <a:gd name="connsiteX2" fmla="*/ 0 w 1279398"/>
                <a:gd name="connsiteY2" fmla="*/ 0 h 1192244"/>
                <a:gd name="connsiteX3" fmla="*/ 1192244 w 1279398"/>
                <a:gd name="connsiteY3" fmla="*/ 1192244 h 1192244"/>
                <a:gd name="connsiteX4" fmla="*/ 1279398 w 1279398"/>
                <a:gd name="connsiteY4" fmla="*/ 1192244 h 1192244"/>
                <a:gd name="connsiteX5" fmla="*/ 1279398 w 1279398"/>
                <a:gd name="connsiteY5" fmla="*/ 956120 h 1192244"/>
              </a:gdLst>
              <a:rect l="l" t="t" r="r" b="b"/>
              <a:pathLst>
                <a:path w="1279398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-2767345" y="-20512"/>
              <a:ext cx="7575435" cy="6900642"/>
            </a:xfrm>
            <a:custGeom>
              <a:avLst/>
              <a:gdLst>
                <a:gd name="connsiteX0" fmla="*/ 0 w 1308830"/>
                <a:gd name="connsiteY0" fmla="*/ 0 h 1192244"/>
                <a:gd name="connsiteX1" fmla="*/ 116681 w 1308830"/>
                <a:gd name="connsiteY1" fmla="*/ 0 h 1192244"/>
                <a:gd name="connsiteX2" fmla="*/ 1308830 w 1308830"/>
                <a:gd name="connsiteY2" fmla="*/ 1192244 h 1192244"/>
                <a:gd name="connsiteX3" fmla="*/ 1308830 w 1308830"/>
                <a:gd name="connsiteY3" fmla="*/ 1192244 h 1192244"/>
                <a:gd name="connsiteX4" fmla="*/ 882587 w 1308830"/>
                <a:gd name="connsiteY4" fmla="*/ 1192244 h 1192244"/>
                <a:gd name="connsiteX5" fmla="*/ 0 w 1308830"/>
                <a:gd name="connsiteY5" fmla="*/ 309658 h 1192244"/>
                <a:gd name="connsiteX6" fmla="*/ 0 w 1308830"/>
                <a:gd name="connsiteY6" fmla="*/ 0 h 1192244"/>
              </a:gdLst>
              <a:rect l="l" t="t" r="r" b="b"/>
              <a:pathLst>
                <a:path w="1308830" h="1192244">
                  <a:moveTo>
                    <a:pt x="0" y="0"/>
                  </a:moveTo>
                  <a:lnTo>
                    <a:pt x="116681" y="0"/>
                  </a:lnTo>
                  <a:lnTo>
                    <a:pt x="1308830" y="1192244"/>
                  </a:lnTo>
                  <a:lnTo>
                    <a:pt x="1308830" y="1192244"/>
                  </a:lnTo>
                  <a:lnTo>
                    <a:pt x="882587" y="1192244"/>
                  </a:lnTo>
                  <a:lnTo>
                    <a:pt x="0" y="3096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677027" y="1130300"/>
            <a:ext cx="2566867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81173" y="100734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58900" y="100093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Summary of Scores for Repositories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58900" y="209997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Integration Considerations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81173" y="2106383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58900" y="319901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Key URLs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381173" y="3205424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858900" y="429805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Example Use Cases for GenAI/LLM in GRC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81173" y="430446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58900" y="5397100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Open-Source GenAI/LLM Options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381173" y="540350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05654" y="1840182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61439" y="1688302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437034" y="1837707"/>
            <a:ext cx="1535942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0173" y="2583497"/>
            <a:ext cx="2829663" cy="13164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Hugging Face Transformers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532529" y="1828849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88314" y="1676969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79089" y="1826373"/>
            <a:ext cx="17055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17048" y="2607148"/>
            <a:ext cx="2829663" cy="129283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GPT- Neo and GPT- J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3101" y="4767966"/>
            <a:ext cx="10845798" cy="819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Available Models and Frameworks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5892800" y="4605920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8359403" y="1828849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15188" y="1676969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005963" y="1826373"/>
            <a:ext cx="17055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443922" y="2607148"/>
            <a:ext cx="2829663" cy="129283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Haystack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Integration Options with CISO Assistant</a:t>
            </a:r>
            <a:endParaRPr kumimoji="1" lang="zh-CN" altLang="en-US"/>
          </a:p>
        </p:txBody>
      </p:sp>
      <p:grpSp>
        <p:nvGrpSpPr>
          <p:cNvPr id="18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9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1222182" y="345606"/>
            <a:ext cx="442531" cy="44253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1">
            <a:off x="11298087" y="502425"/>
            <a:ext cx="290720" cy="144000"/>
          </a:xfrm>
          <a:prstGeom prst="rightArrow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364686" y="6378819"/>
            <a:ext cx="160777" cy="103355"/>
            <a:chOff x="364686" y="6378819"/>
            <a:chExt cx="160777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458282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393390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328513" y="6414992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551588" y="6314526"/>
            <a:ext cx="3202407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21087" y="3241059"/>
            <a:ext cx="8749827" cy="1285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Thanks for your attention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41700" y="4626359"/>
            <a:ext cx="5308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99999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29023" y="2014660"/>
            <a:ext cx="3533955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AEB1FF">
                        <a:alpha val="100000"/>
                      </a:srgbClr>
                    </a:gs>
                    <a:gs pos="89000">
                      <a:srgbClr val="D6D8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10762983" y="5604671"/>
            <a:ext cx="540001" cy="1111647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3572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50000" b="0"/>
          <a:stretch>
            <a:fillRect/>
          </a:stretch>
        </p:blipFill>
        <p:spPr>
          <a:xfrm rot="0" flipH="0" flipV="0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0 h 6858000"/>
              <a:gd name="connsiteX2" fmla="*/ 3429000 w 3429000"/>
              <a:gd name="connsiteY2" fmla="*/ 6858000 h 6858000"/>
              <a:gd name="connsiteX3" fmla="*/ 0 w 3429000"/>
              <a:gd name="connsiteY3" fmla="*/ 6858000 h 6858000"/>
            </a:gdLst>
            <a:rect l="l" t="t" r="r" b="b"/>
            <a:pathLst>
              <a:path w="3429000" h="6858000">
                <a:moveTo>
                  <a:pt x="0" y="0"/>
                </a:moveTo>
                <a:lnTo>
                  <a:pt x="3429000" y="0"/>
                </a:lnTo>
                <a:lnTo>
                  <a:pt x="3429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grpSp>
        <p:nvGrpSpPr>
          <p:cNvPr id="7" name=""/>
          <p:cNvGrpSpPr/>
          <p:nvPr/>
        </p:nvGrpSpPr>
        <p:grpSpPr>
          <a:xfrm>
            <a:off x="9715743" y="6378818"/>
            <a:ext cx="160778" cy="103355"/>
            <a:chOff x="9715743" y="6378818"/>
            <a:chExt cx="160778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9809339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9744447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9679570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9902646" y="6314525"/>
            <a:ext cx="1310291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6625" y="819752"/>
            <a:ext cx="2698750" cy="246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73506" y="3245498"/>
            <a:ext cx="7644988" cy="1789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Summary of Scores for Repositories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867400" y="2093321"/>
            <a:ext cx="457200" cy="23461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91567" y="2453039"/>
            <a:ext cx="3807152" cy="879204"/>
          </a:xfrm>
          <a:prstGeom prst="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21502" y="250382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CISO- Assistant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336891" y="2637312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57369" y="2788462"/>
            <a:ext cx="7289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59709" y="2453039"/>
            <a:ext cx="3807152" cy="879204"/>
          </a:xfrm>
          <a:prstGeom prst="rect">
            <a:avLst/>
          </a:prstGeom>
          <a:solidFill>
            <a:schemeClr val="accent2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89644" y="250382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GRC4CISO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305033" y="2637312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725511" y="2788462"/>
            <a:ext cx="8051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70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591567" y="3787729"/>
            <a:ext cx="3807152" cy="879204"/>
          </a:xfrm>
          <a:prstGeom prst="rect">
            <a:avLst/>
          </a:prstGeom>
          <a:solidFill>
            <a:schemeClr val="accent2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821502" y="383851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Eramba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36891" y="3972003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757369" y="4123152"/>
            <a:ext cx="8051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70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559709" y="3787729"/>
            <a:ext cx="3807152" cy="879204"/>
          </a:xfrm>
          <a:prstGeom prst="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789644" y="383851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ComplianceAsCode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05033" y="3972003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725511" y="4123152"/>
            <a:ext cx="8051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591567" y="5122420"/>
            <a:ext cx="3807152" cy="879204"/>
          </a:xfrm>
          <a:prstGeom prst="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821502" y="517320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Auditree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336891" y="5306693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757369" y="5457843"/>
            <a:ext cx="8051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559709" y="5122420"/>
            <a:ext cx="3807152" cy="879204"/>
          </a:xfrm>
          <a:prstGeom prst="rect">
            <a:avLst/>
          </a:prstGeom>
          <a:solidFill>
            <a:schemeClr val="accent2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789644" y="5173209"/>
            <a:ext cx="3468612" cy="7815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gapps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305033" y="5306693"/>
            <a:ext cx="1295400" cy="828413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725511" y="5457843"/>
            <a:ext cx="80518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70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049244" y="1106829"/>
            <a:ext cx="10085312" cy="857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Repository Tech Stack and Scores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Repositories and Scores</a:t>
            </a:r>
            <a:endParaRPr kumimoji="1" lang="zh-CN" altLang="en-US"/>
          </a:p>
        </p:txBody>
      </p:sp>
      <p:grpSp>
        <p:nvGrpSpPr>
          <p:cNvPr id="30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31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357225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50000" b="0"/>
          <a:stretch>
            <a:fillRect/>
          </a:stretch>
        </p:blipFill>
        <p:spPr>
          <a:xfrm rot="0" flipH="0" flipV="0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0 h 6858000"/>
              <a:gd name="connsiteX2" fmla="*/ 3429000 w 3429000"/>
              <a:gd name="connsiteY2" fmla="*/ 6858000 h 6858000"/>
              <a:gd name="connsiteX3" fmla="*/ 0 w 3429000"/>
              <a:gd name="connsiteY3" fmla="*/ 6858000 h 6858000"/>
            </a:gdLst>
            <a:rect l="l" t="t" r="r" b="b"/>
            <a:pathLst>
              <a:path w="3429000" h="6858000">
                <a:moveTo>
                  <a:pt x="0" y="0"/>
                </a:moveTo>
                <a:lnTo>
                  <a:pt x="3429000" y="0"/>
                </a:lnTo>
                <a:lnTo>
                  <a:pt x="3429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64686" y="431360"/>
            <a:ext cx="1091270" cy="13551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1566200" y="499116"/>
            <a:ext cx="230876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prstDash val="solid"/>
            <a:miter/>
          </a:ln>
        </p:spPr>
      </p:cxnSp>
      <p:grpSp>
        <p:nvGrpSpPr>
          <p:cNvPr id="7" name=""/>
          <p:cNvGrpSpPr/>
          <p:nvPr/>
        </p:nvGrpSpPr>
        <p:grpSpPr>
          <a:xfrm>
            <a:off x="9715743" y="6378818"/>
            <a:ext cx="160778" cy="103355"/>
            <a:chOff x="9715743" y="6378818"/>
            <a:chExt cx="160778" cy="103355"/>
          </a:xfrm>
        </p:grpSpPr>
        <p:sp>
          <p:nvSpPr>
            <p:cNvPr id="8" name="标题 1"/>
            <p:cNvSpPr txBox="1"/>
            <p:nvPr/>
          </p:nvSpPr>
          <p:spPr>
            <a:xfrm rot="5400000" flipH="0" flipV="0">
              <a:off x="9809339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5400000" flipH="0" flipV="0">
              <a:off x="9744447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5400000" flipH="0" flipV="0">
              <a:off x="9679570" y="6414991"/>
              <a:ext cx="103355" cy="31009"/>
            </a:xfrm>
            <a:custGeom>
              <a:avLst/>
              <a:gdLst>
                <a:gd name="connsiteX0" fmla="*/ 127000 w 1007830"/>
                <a:gd name="connsiteY0" fmla="*/ 0 h 302379"/>
                <a:gd name="connsiteX1" fmla="*/ 880830 w 1007830"/>
                <a:gd name="connsiteY1" fmla="*/ 0 h 302379"/>
                <a:gd name="connsiteX2" fmla="*/ 1007830 w 1007830"/>
                <a:gd name="connsiteY2" fmla="*/ 127000 h 302379"/>
                <a:gd name="connsiteX3" fmla="*/ 1007830 w 1007830"/>
                <a:gd name="connsiteY3" fmla="*/ 175379 h 302379"/>
                <a:gd name="connsiteX4" fmla="*/ 880830 w 1007830"/>
                <a:gd name="connsiteY4" fmla="*/ 302379 h 302379"/>
                <a:gd name="connsiteX5" fmla="*/ 127000 w 1007830"/>
                <a:gd name="connsiteY5" fmla="*/ 302379 h 302379"/>
                <a:gd name="connsiteX6" fmla="*/ 0 w 1007830"/>
                <a:gd name="connsiteY6" fmla="*/ 175379 h 302379"/>
                <a:gd name="connsiteX7" fmla="*/ 0 w 1007830"/>
                <a:gd name="connsiteY7" fmla="*/ 127000 h 302379"/>
                <a:gd name="connsiteX8" fmla="*/ 127000 w 1007830"/>
                <a:gd name="connsiteY8" fmla="*/ 0 h 302379"/>
              </a:gdLst>
              <a:rect l="l" t="t" r="r" b="b"/>
              <a:pathLst>
                <a:path w="1007830" h="302379">
                  <a:moveTo>
                    <a:pt x="127000" y="0"/>
                  </a:moveTo>
                  <a:lnTo>
                    <a:pt x="880830" y="0"/>
                  </a:lnTo>
                  <a:cubicBezTo>
                    <a:pt x="950934" y="0"/>
                    <a:pt x="1007830" y="56896"/>
                    <a:pt x="1007830" y="127000"/>
                  </a:cubicBezTo>
                  <a:lnTo>
                    <a:pt x="1007830" y="175379"/>
                  </a:lnTo>
                  <a:cubicBezTo>
                    <a:pt x="1007830" y="245483"/>
                    <a:pt x="950934" y="302379"/>
                    <a:pt x="880830" y="302379"/>
                  </a:cubicBezTo>
                  <a:lnTo>
                    <a:pt x="127000" y="302379"/>
                  </a:lnTo>
                  <a:cubicBezTo>
                    <a:pt x="56896" y="302379"/>
                    <a:pt x="0" y="245483"/>
                    <a:pt x="0" y="175379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0" flipH="0" flipV="0">
            <a:off x="9902646" y="6314525"/>
            <a:ext cx="1310291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6625" y="819752"/>
            <a:ext cx="2698750" cy="246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273506" y="3245498"/>
            <a:ext cx="7644988" cy="1789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Integration Considerations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482922"/>
            <a:ext cx="12192000" cy="208915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9" t="2011" r="0" b="51045"/>
          <a:stretch>
            <a:fillRect/>
          </a:stretch>
        </p:blipFill>
        <p:spPr>
          <a:xfrm rot="0" flipH="0" flipV="0">
            <a:off x="0" y="1482922"/>
            <a:ext cx="10887634" cy="2089150"/>
          </a:xfrm>
          <a:custGeom>
            <a:avLst/>
            <a:gdLst/>
            <a:rect l="l" t="t" r="r" b="b"/>
            <a:pathLst>
              <a:path w="10887634" h="2089150">
                <a:moveTo>
                  <a:pt x="0" y="0"/>
                </a:moveTo>
                <a:lnTo>
                  <a:pt x="10887634" y="0"/>
                </a:lnTo>
                <a:lnTo>
                  <a:pt x="10887634" y="2089150"/>
                </a:lnTo>
                <a:lnTo>
                  <a:pt x="0" y="20891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1174930" y="4461174"/>
            <a:ext cx="2880000" cy="1290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CISO Assistant’s APIs to integrate with Auditree for automated evidence collection.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49650" y="4461174"/>
            <a:ext cx="2880000" cy="1290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Integrate with gapps for compliance tracking.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24370" y="4461174"/>
            <a:ext cx="2880000" cy="1290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decoupling principle of CISO Assistant allows reuse of past assessments to facilitate evidence consistency.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62995" y="1781766"/>
            <a:ext cx="9866011" cy="1491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Integration Details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CISO Assistant as Central Hub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1886592" y="2262130"/>
            <a:ext cx="6071690" cy="5314804"/>
          </a:xfrm>
          <a:custGeom>
            <a:avLst/>
            <a:gdLst>
              <a:gd name="connsiteX0" fmla="*/ 540465 w 3772447"/>
              <a:gd name="connsiteY0" fmla="*/ 0 h 2778256"/>
              <a:gd name="connsiteX1" fmla="*/ 3726786 w 3772447"/>
              <a:gd name="connsiteY1" fmla="*/ 62639 h 2778256"/>
              <a:gd name="connsiteX2" fmla="*/ 3772447 w 3772447"/>
              <a:gd name="connsiteY2" fmla="*/ 2778256 h 2778256"/>
              <a:gd name="connsiteX3" fmla="*/ 0 w 3772447"/>
              <a:gd name="connsiteY3" fmla="*/ 2778256 h 2778256"/>
              <a:gd name="connsiteX4" fmla="*/ 540465 w 3772447"/>
              <a:gd name="connsiteY4" fmla="*/ 0 h 2778256"/>
            </a:gdLst>
            <a:rect l="l" t="t" r="r" b="b"/>
            <a:pathLst>
              <a:path w="3772447" h="2778256">
                <a:moveTo>
                  <a:pt x="540465" y="0"/>
                </a:moveTo>
                <a:lnTo>
                  <a:pt x="3726786" y="62639"/>
                </a:lnTo>
                <a:lnTo>
                  <a:pt x="3772447" y="2778256"/>
                </a:lnTo>
                <a:lnTo>
                  <a:pt x="0" y="2778256"/>
                </a:lnTo>
                <a:lnTo>
                  <a:pt x="540465" y="0"/>
                </a:lnTo>
                <a:close/>
              </a:path>
            </a:pathLst>
          </a:cu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60000">
                <a:schemeClr val="bg1"/>
              </a:gs>
            </a:gsLst>
            <a:lin ang="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64610" y="1503664"/>
            <a:ext cx="3415326" cy="4174287"/>
          </a:xfrm>
          <a:prstGeom prst="round2Diag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508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93928" y="2260600"/>
            <a:ext cx="6324972" cy="889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Evidence Management Workflows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93928" y="2114761"/>
            <a:ext cx="720000" cy="72000"/>
          </a:xfrm>
          <a:prstGeom prst="rect">
            <a:avLst/>
          </a:prstGeom>
          <a:gradFill>
            <a:gsLst>
              <a:gs pos="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47" t="10858" r="1924" b="10198"/>
          <a:stretch>
            <a:fillRect/>
          </a:stretch>
        </p:blipFill>
        <p:spPr>
          <a:xfrm rot="0" flipH="0" flipV="0">
            <a:off x="1160273" y="1700807"/>
            <a:ext cx="3024000" cy="3780000"/>
          </a:xfrm>
          <a:custGeom>
            <a:avLst/>
            <a:gdLst/>
            <a:rect l="l" t="t" r="r" b="b"/>
            <a:pathLst>
              <a:path w="3024000" h="3780000">
                <a:moveTo>
                  <a:pt x="504010" y="0"/>
                </a:moveTo>
                <a:lnTo>
                  <a:pt x="3024000" y="0"/>
                </a:lnTo>
                <a:lnTo>
                  <a:pt x="3024000" y="3275990"/>
                </a:lnTo>
                <a:cubicBezTo>
                  <a:pt x="3024000" y="3554347"/>
                  <a:pt x="2798347" y="3780000"/>
                  <a:pt x="2519990" y="3780000"/>
                </a:cubicBezTo>
                <a:lnTo>
                  <a:pt x="0" y="3780000"/>
                </a:lnTo>
                <a:lnTo>
                  <a:pt x="0" y="504010"/>
                </a:lnTo>
                <a:cubicBezTo>
                  <a:pt x="0" y="225653"/>
                  <a:pt x="225653" y="0"/>
                  <a:pt x="504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5193928" y="3196804"/>
            <a:ext cx="6324972" cy="25319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Auditree can collect evidence and export it in formats compatible with CISO Assistant.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Auditree for Evidence Automation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011561" y="1312279"/>
            <a:ext cx="7405739" cy="11367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Detailed Compliance Tracking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0">
            <a:off x="632944" y="3101963"/>
            <a:ext cx="1138332" cy="985837"/>
          </a:xfrm>
          <a:custGeom>
            <a:avLst/>
            <a:gdLst>
              <a:gd name="connsiteX0" fmla="*/ 853726 w 1138332"/>
              <a:gd name="connsiteY0" fmla="*/ 0 h 985837"/>
              <a:gd name="connsiteX1" fmla="*/ 284512 w 1138332"/>
              <a:gd name="connsiteY1" fmla="*/ 0 h 985837"/>
              <a:gd name="connsiteX2" fmla="*/ 0 w 1138332"/>
              <a:gd name="connsiteY2" fmla="*/ 492919 h 985837"/>
              <a:gd name="connsiteX3" fmla="*/ 284512 w 1138332"/>
              <a:gd name="connsiteY3" fmla="*/ 985838 h 985837"/>
              <a:gd name="connsiteX4" fmla="*/ 853726 w 1138332"/>
              <a:gd name="connsiteY4" fmla="*/ 985838 h 985837"/>
              <a:gd name="connsiteX5" fmla="*/ 1138333 w 1138332"/>
              <a:gd name="connsiteY5" fmla="*/ 492919 h 985837"/>
              <a:gd name="connsiteX6" fmla="*/ 853726 w 1138332"/>
              <a:gd name="connsiteY6" fmla="*/ 0 h 985837"/>
            </a:gdLst>
            <a:rect l="l" t="t" r="r" b="b"/>
            <a:pathLst>
              <a:path w="1138332" h="985837">
                <a:moveTo>
                  <a:pt x="853726" y="0"/>
                </a:moveTo>
                <a:lnTo>
                  <a:pt x="284512" y="0"/>
                </a:lnTo>
                <a:lnTo>
                  <a:pt x="0" y="492919"/>
                </a:lnTo>
                <a:lnTo>
                  <a:pt x="284512" y="985838"/>
                </a:lnTo>
                <a:lnTo>
                  <a:pt x="853726" y="985838"/>
                </a:lnTo>
                <a:lnTo>
                  <a:pt x="1138333" y="492919"/>
                </a:lnTo>
                <a:lnTo>
                  <a:pt x="853726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2438" y="4408760"/>
            <a:ext cx="4351548" cy="1393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gapps can operate independently or be integrated with CISO Assistant.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42187" y="3349897"/>
            <a:ext cx="519846" cy="48996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6216554" y="3101963"/>
            <a:ext cx="1138427" cy="985837"/>
          </a:xfrm>
          <a:custGeom>
            <a:avLst/>
            <a:gdLst>
              <a:gd name="connsiteX0" fmla="*/ 853821 w 1138427"/>
              <a:gd name="connsiteY0" fmla="*/ 0 h 985837"/>
              <a:gd name="connsiteX1" fmla="*/ 284607 w 1138427"/>
              <a:gd name="connsiteY1" fmla="*/ 0 h 985837"/>
              <a:gd name="connsiteX2" fmla="*/ 0 w 1138427"/>
              <a:gd name="connsiteY2" fmla="*/ 492919 h 985837"/>
              <a:gd name="connsiteX3" fmla="*/ 284607 w 1138427"/>
              <a:gd name="connsiteY3" fmla="*/ 985838 h 985837"/>
              <a:gd name="connsiteX4" fmla="*/ 853821 w 1138427"/>
              <a:gd name="connsiteY4" fmla="*/ 985838 h 985837"/>
              <a:gd name="connsiteX5" fmla="*/ 1138428 w 1138427"/>
              <a:gd name="connsiteY5" fmla="*/ 492919 h 985837"/>
              <a:gd name="connsiteX6" fmla="*/ 853821 w 1138427"/>
              <a:gd name="connsiteY6" fmla="*/ 0 h 985837"/>
            </a:gdLst>
            <a:rect l="l" t="t" r="r" b="b"/>
            <a:pathLst>
              <a:path w="1138427" h="985837">
                <a:moveTo>
                  <a:pt x="853821" y="0"/>
                </a:moveTo>
                <a:lnTo>
                  <a:pt x="284607" y="0"/>
                </a:lnTo>
                <a:lnTo>
                  <a:pt x="0" y="492919"/>
                </a:lnTo>
                <a:lnTo>
                  <a:pt x="284607" y="985838"/>
                </a:lnTo>
                <a:lnTo>
                  <a:pt x="853821" y="985838"/>
                </a:lnTo>
                <a:lnTo>
                  <a:pt x="1138428" y="492919"/>
                </a:lnTo>
                <a:lnTo>
                  <a:pt x="853821" y="0"/>
                </a:lnTo>
                <a:close/>
              </a:path>
            </a:pathLst>
          </a:custGeom>
          <a:solidFill>
            <a:schemeClr val="accent2"/>
          </a:solidFill>
          <a:ln w="1039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58645" y="4408759"/>
            <a:ext cx="4351548" cy="1393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Leverages support for multiple frameworks for compliance tracking.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25844" y="3359231"/>
            <a:ext cx="519846" cy="47130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61" t="16453" r="1211" b="24791"/>
          <a:stretch>
            <a:fillRect/>
          </a:stretch>
        </p:blipFill>
        <p:spPr>
          <a:xfrm rot="0" flipH="0" flipV="0">
            <a:off x="660400" y="1312279"/>
            <a:ext cx="3152058" cy="1260824"/>
          </a:xfrm>
          <a:custGeom>
            <a:avLst/>
            <a:gdLst/>
            <a:rect l="l" t="t" r="r" b="b"/>
            <a:pathLst>
              <a:path w="3152058" h="1260824">
                <a:moveTo>
                  <a:pt x="0" y="0"/>
                </a:moveTo>
                <a:lnTo>
                  <a:pt x="3152058" y="0"/>
                </a:lnTo>
                <a:lnTo>
                  <a:pt x="3152058" y="1260824"/>
                </a:lnTo>
                <a:lnTo>
                  <a:pt x="0" y="12608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1" flipV="0">
            <a:off x="3751830" y="2506873"/>
            <a:ext cx="8969202" cy="128397"/>
          </a:xfrm>
          <a:custGeom>
            <a:avLst/>
            <a:gdLst>
              <a:gd name="connsiteX0" fmla="*/ 8913671 w 8969202"/>
              <a:gd name="connsiteY0" fmla="*/ 0 h 128397"/>
              <a:gd name="connsiteX1" fmla="*/ 8858044 w 8969202"/>
              <a:gd name="connsiteY1" fmla="*/ 32099 h 128397"/>
              <a:gd name="connsiteX2" fmla="*/ 8858044 w 8969202"/>
              <a:gd name="connsiteY2" fmla="*/ 59436 h 128397"/>
              <a:gd name="connsiteX3" fmla="*/ 6449133 w 8969202"/>
              <a:gd name="connsiteY3" fmla="*/ 59436 h 128397"/>
              <a:gd name="connsiteX4" fmla="*/ 4880120 w 8969202"/>
              <a:gd name="connsiteY4" fmla="*/ 59436 h 128397"/>
              <a:gd name="connsiteX5" fmla="*/ 4009073 w 8969202"/>
              <a:gd name="connsiteY5" fmla="*/ 59436 h 128397"/>
              <a:gd name="connsiteX6" fmla="*/ 2440060 w 8969202"/>
              <a:gd name="connsiteY6" fmla="*/ 59436 h 128397"/>
              <a:gd name="connsiteX7" fmla="*/ 0 w 8969202"/>
              <a:gd name="connsiteY7" fmla="*/ 59436 h 128397"/>
              <a:gd name="connsiteX8" fmla="*/ 0 w 8969202"/>
              <a:gd name="connsiteY8" fmla="*/ 68961 h 128397"/>
              <a:gd name="connsiteX9" fmla="*/ 2440060 w 8969202"/>
              <a:gd name="connsiteY9" fmla="*/ 68961 h 128397"/>
              <a:gd name="connsiteX10" fmla="*/ 4009073 w 8969202"/>
              <a:gd name="connsiteY10" fmla="*/ 68961 h 128397"/>
              <a:gd name="connsiteX11" fmla="*/ 4880120 w 8969202"/>
              <a:gd name="connsiteY11" fmla="*/ 68961 h 128397"/>
              <a:gd name="connsiteX12" fmla="*/ 6449133 w 8969202"/>
              <a:gd name="connsiteY12" fmla="*/ 68961 h 128397"/>
              <a:gd name="connsiteX13" fmla="*/ 8858044 w 8969202"/>
              <a:gd name="connsiteY13" fmla="*/ 68961 h 128397"/>
              <a:gd name="connsiteX14" fmla="*/ 8858044 w 8969202"/>
              <a:gd name="connsiteY14" fmla="*/ 96298 h 128397"/>
              <a:gd name="connsiteX15" fmla="*/ 8913671 w 8969202"/>
              <a:gd name="connsiteY15" fmla="*/ 128397 h 128397"/>
              <a:gd name="connsiteX16" fmla="*/ 8969202 w 8969202"/>
              <a:gd name="connsiteY16" fmla="*/ 96298 h 128397"/>
              <a:gd name="connsiteX17" fmla="*/ 8969202 w 8969202"/>
              <a:gd name="connsiteY17" fmla="*/ 32099 h 128397"/>
            </a:gdLst>
            <a:rect l="l" t="t" r="r" b="b"/>
            <a:pathLst>
              <a:path w="8969202" h="128397">
                <a:moveTo>
                  <a:pt x="8913671" y="0"/>
                </a:moveTo>
                <a:lnTo>
                  <a:pt x="8858044" y="32099"/>
                </a:lnTo>
                <a:lnTo>
                  <a:pt x="8858044" y="59436"/>
                </a:lnTo>
                <a:lnTo>
                  <a:pt x="6449133" y="59436"/>
                </a:lnTo>
                <a:lnTo>
                  <a:pt x="4880120" y="59436"/>
                </a:lnTo>
                <a:lnTo>
                  <a:pt x="4009073" y="59436"/>
                </a:lnTo>
                <a:lnTo>
                  <a:pt x="2440060" y="59436"/>
                </a:lnTo>
                <a:lnTo>
                  <a:pt x="0" y="59436"/>
                </a:lnTo>
                <a:lnTo>
                  <a:pt x="0" y="68961"/>
                </a:lnTo>
                <a:lnTo>
                  <a:pt x="2440060" y="68961"/>
                </a:lnTo>
                <a:lnTo>
                  <a:pt x="4009073" y="68961"/>
                </a:lnTo>
                <a:lnTo>
                  <a:pt x="4880120" y="68961"/>
                </a:lnTo>
                <a:lnTo>
                  <a:pt x="6449133" y="68961"/>
                </a:lnTo>
                <a:lnTo>
                  <a:pt x="8858044" y="68961"/>
                </a:lnTo>
                <a:lnTo>
                  <a:pt x="8858044" y="96298"/>
                </a:lnTo>
                <a:lnTo>
                  <a:pt x="8913671" y="128397"/>
                </a:lnTo>
                <a:lnTo>
                  <a:pt x="8969202" y="96298"/>
                </a:lnTo>
                <a:lnTo>
                  <a:pt x="8969202" y="3209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gapps for Specialized Compliance</a:t>
            </a:r>
            <a:endParaRPr kumimoji="1" lang="zh-CN" altLang="en-US"/>
          </a:p>
        </p:txBody>
      </p:sp>
      <p:grpSp>
        <p:nvGrpSpPr>
          <p:cNvPr id="13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308941" y="2373658"/>
            <a:ext cx="648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90359" y="2373658"/>
            <a:ext cx="936000" cy="64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669650" y="3181495"/>
            <a:ext cx="6840000" cy="17092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Custom integrations (e.g., API connections between CISO Assistant and gapps) are possible but may require development effort.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31100" y="2409658"/>
            <a:ext cx="5979841" cy="5760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43B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 Integrations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53359" y="2445657"/>
            <a:ext cx="810000" cy="504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 Development</a:t>
            </a:r>
            <a:endParaRPr kumimoji="1" lang="zh-CN" altLang="en-US"/>
          </a:p>
        </p:txBody>
      </p:sp>
      <p:grpSp>
        <p:nvGrpSpPr>
          <p:cNvPr id="9" name=""/>
          <p:cNvGrpSpPr/>
          <p:nvPr/>
        </p:nvGrpSpPr>
        <p:grpSpPr>
          <a:xfrm>
            <a:off x="215900" y="406400"/>
            <a:ext cx="586739" cy="508000"/>
            <a:chOff x="215900" y="406400"/>
            <a:chExt cx="586739" cy="508000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292099" y="725805"/>
              <a:ext cx="510540" cy="18859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857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215900" y="406400"/>
              <a:ext cx="508000" cy="50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43BFF"/>
      </a:accent1>
      <a:accent2>
        <a:srgbClr val="0070FF"/>
      </a:accent2>
      <a:accent3>
        <a:srgbClr val="008CFF"/>
      </a:accent3>
      <a:accent4>
        <a:srgbClr val="009EFF"/>
      </a:accent4>
      <a:accent5>
        <a:srgbClr val="FA6100"/>
      </a:accent5>
      <a:accent6>
        <a:srgbClr val="FF813B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